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9" r:id="rId4"/>
    <p:sldId id="259" r:id="rId5"/>
    <p:sldId id="290" r:id="rId6"/>
    <p:sldId id="291" r:id="rId7"/>
    <p:sldId id="293" r:id="rId8"/>
    <p:sldId id="260" r:id="rId9"/>
    <p:sldId id="261" r:id="rId10"/>
    <p:sldId id="287" r:id="rId11"/>
    <p:sldId id="271" r:id="rId12"/>
    <p:sldId id="279" r:id="rId13"/>
    <p:sldId id="288" r:id="rId14"/>
    <p:sldId id="281" r:id="rId15"/>
    <p:sldId id="299" r:id="rId16"/>
    <p:sldId id="283" r:id="rId17"/>
    <p:sldId id="295" r:id="rId18"/>
    <p:sldId id="296" r:id="rId19"/>
    <p:sldId id="298" r:id="rId20"/>
    <p:sldId id="28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33F"/>
    <a:srgbClr val="1F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51" autoAdjust="0"/>
  </p:normalViewPr>
  <p:slideViewPr>
    <p:cSldViewPr>
      <p:cViewPr varScale="1">
        <p:scale>
          <a:sx n="43" d="100"/>
          <a:sy n="43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328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1CF86-A821-4798-BF37-E96A895286D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6" name="Picture 6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87" y="111364"/>
            <a:ext cx="1835362" cy="5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5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554A83-DE28-48DE-A12D-782544C12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7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8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89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6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551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51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5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54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100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741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08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4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143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70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0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2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4A83-DE28-48DE-A12D-782544C12DE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07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65C-18B0-45EF-AE78-4C8A380BABB8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2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16172D-BE64-4606-BFB1-0CF8C8A8A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6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5727C9-3245-45D7-89C0-C454DA56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B9E4B-3347-4291-84DC-D57DC0598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4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7C5D13-D28C-42BF-894E-13C9E2774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0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C9EAE-9D0C-4B91-98D0-1599CA797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4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FD178-CA41-45D4-A13D-2620977B9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7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9AB68-CCEB-4081-A6C6-4A6C116AD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1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BF317-6530-4D33-BD3D-A3D5413BF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6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79718-A679-4E5A-B9B4-3D04A0367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79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38E71-3828-4CA4-8A17-838F164B4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8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6D7E47-BA58-490A-8A86-614826F09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333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DA4276-A2A4-47DB-8653-46713A9F9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3333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3333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3333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3333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3333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  <a:ln>
            <a:noFill/>
          </a:ln>
          <a:effectLst/>
        </p:spPr>
        <p:txBody>
          <a:bodyPr anchor="ctr"/>
          <a:lstStyle/>
          <a:p>
            <a:r>
              <a:rPr lang="en-CA" sz="4400" dirty="0">
                <a:latin typeface="+mn-lt"/>
              </a:rPr>
              <a:t>Preparing for EDAC’s Ec.D. Certification</a:t>
            </a:r>
            <a:endParaRPr lang="en-US" altLang="en-US" sz="44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5175"/>
            <a:ext cx="7772400" cy="1752600"/>
          </a:xfrm>
        </p:spPr>
        <p:txBody>
          <a:bodyPr/>
          <a:lstStyle/>
          <a:p>
            <a:r>
              <a:rPr lang="en-US" altLang="en-US" sz="3200" dirty="0"/>
              <a:t>Economic Developers | </a:t>
            </a:r>
            <a:r>
              <a:rPr lang="en-US" altLang="en-US" dirty="0">
                <a:solidFill>
                  <a:srgbClr val="03333F"/>
                </a:solidFill>
              </a:rPr>
              <a:t>We’re certifiable.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62025"/>
            <a:ext cx="2286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+mn-lt"/>
              </a:rPr>
              <a:t>Core Skills for an </a:t>
            </a:r>
            <a:br>
              <a:rPr lang="en-CA" dirty="0">
                <a:latin typeface="+mn-lt"/>
              </a:rPr>
            </a:br>
            <a:r>
              <a:rPr lang="en-CA" dirty="0">
                <a:latin typeface="+mn-lt"/>
              </a:rPr>
              <a:t>Economic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505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600" dirty="0"/>
              <a:t>Economic development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Governance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Marketing and sales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/>
              <a:t>Finance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5410200"/>
            <a:ext cx="5981700" cy="113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153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Getting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5300"/>
            <a:ext cx="7886700" cy="4475500"/>
          </a:xfrm>
        </p:spPr>
        <p:txBody>
          <a:bodyPr>
            <a:normAutofit/>
          </a:bodyPr>
          <a:lstStyle/>
          <a:p>
            <a:r>
              <a:rPr lang="en-CA" sz="2400" dirty="0"/>
              <a:t>Practical experience/lessons learned on the job</a:t>
            </a:r>
          </a:p>
          <a:p>
            <a:r>
              <a:rPr lang="en-CA" sz="2400" dirty="0"/>
              <a:t>Review lessons learned </a:t>
            </a:r>
          </a:p>
          <a:p>
            <a:pPr lvl="1"/>
            <a:r>
              <a:rPr lang="en-CA" sz="2400" dirty="0"/>
              <a:t>Year 1/Year 2 Waterloo</a:t>
            </a:r>
          </a:p>
          <a:p>
            <a:pPr lvl="1"/>
            <a:r>
              <a:rPr lang="en-CA" sz="2400" dirty="0"/>
              <a:t>CEDTP</a:t>
            </a:r>
          </a:p>
          <a:p>
            <a:pPr lvl="1"/>
            <a:r>
              <a:rPr lang="en-CA" sz="2400" dirty="0"/>
              <a:t>Other accredited courses &amp; seminars/training</a:t>
            </a:r>
          </a:p>
          <a:p>
            <a:pPr lvl="1"/>
            <a:r>
              <a:rPr lang="en-CA" sz="2400" dirty="0"/>
              <a:t>Understanding current affairs and their impact on your community/region</a:t>
            </a:r>
            <a:br>
              <a:rPr lang="en-CA" sz="2400" dirty="0"/>
            </a:br>
            <a:endParaRPr lang="en-CA" sz="2400" dirty="0"/>
          </a:p>
          <a:p>
            <a:r>
              <a:rPr lang="en-CA" sz="2400" i="1" dirty="0"/>
              <a:t>The Essentials of Economic Development: Practices, Principles and Planning</a:t>
            </a:r>
          </a:p>
        </p:txBody>
      </p:sp>
    </p:spTree>
    <p:extLst>
      <p:ext uri="{BB962C8B-B14F-4D97-AF65-F5344CB8AC3E}">
        <p14:creationId xmlns:p14="http://schemas.microsoft.com/office/powerpoint/2010/main" val="311334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Be in the right mindset</a:t>
            </a:r>
            <a:br>
              <a:rPr lang="en-CA" dirty="0"/>
            </a:br>
            <a:endParaRPr lang="en-CA" dirty="0"/>
          </a:p>
          <a:p>
            <a:r>
              <a:rPr lang="en-CA" dirty="0"/>
              <a:t>Study, study, study</a:t>
            </a:r>
            <a:br>
              <a:rPr lang="en-CA" dirty="0"/>
            </a:br>
            <a:endParaRPr lang="en-CA" dirty="0"/>
          </a:p>
          <a:p>
            <a:r>
              <a:rPr lang="en-CA" dirty="0"/>
              <a:t>Find a good time and place to write the exam (coordinate with EDAC)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931">
            <a:off x="4766338" y="1916753"/>
            <a:ext cx="3581400" cy="239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166">
            <a:off x="4645240" y="3949640"/>
            <a:ext cx="4114800" cy="235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8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460">
            <a:off x="5231628" y="2698470"/>
            <a:ext cx="3338933" cy="222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Grading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dirty="0"/>
              <a:t>Exams are graded by </a:t>
            </a:r>
            <a:br>
              <a:rPr lang="en-CA" dirty="0"/>
            </a:br>
            <a:r>
              <a:rPr lang="en-CA" dirty="0"/>
              <a:t>a panel</a:t>
            </a:r>
            <a:br>
              <a:rPr lang="en-CA" dirty="0"/>
            </a:br>
            <a:endParaRPr lang="en-CA" dirty="0"/>
          </a:p>
          <a:p>
            <a:r>
              <a:rPr lang="en-CA" dirty="0"/>
              <a:t>Results are confidential</a:t>
            </a:r>
            <a:br>
              <a:rPr lang="en-CA" dirty="0"/>
            </a:br>
            <a:endParaRPr lang="en-CA" dirty="0"/>
          </a:p>
          <a:p>
            <a:r>
              <a:rPr lang="en-CA" dirty="0"/>
              <a:t>Rewrites are available</a:t>
            </a:r>
            <a:br>
              <a:rPr lang="en-CA" dirty="0"/>
            </a:br>
            <a:endParaRPr lang="en-CA" dirty="0"/>
          </a:p>
          <a:p>
            <a:r>
              <a:rPr lang="en-CA" dirty="0"/>
              <a:t>Successful candidates </a:t>
            </a:r>
            <a:br>
              <a:rPr lang="en-CA" dirty="0"/>
            </a:br>
            <a:r>
              <a:rPr lang="en-CA" dirty="0"/>
              <a:t>awarded certification at annual</a:t>
            </a:r>
            <a:br>
              <a:rPr lang="en-CA" dirty="0"/>
            </a:br>
            <a:r>
              <a:rPr lang="en-CA" dirty="0"/>
              <a:t>EDAC conference</a:t>
            </a:r>
          </a:p>
          <a:p>
            <a:endParaRPr lang="en-CA" dirty="0">
              <a:latin typeface="Arial Black" panose="020B0A04020102020204" pitchFamily="34" charset="0"/>
            </a:endParaRPr>
          </a:p>
          <a:p>
            <a:endParaRPr lang="en-C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the Ec.D.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The Ec.D. is Canada's nationally-recognized certification</a:t>
            </a:r>
            <a:br>
              <a:rPr lang="en-CA" dirty="0"/>
            </a:br>
            <a:endParaRPr lang="en-CA" dirty="0"/>
          </a:p>
          <a:p>
            <a:r>
              <a:rPr lang="en-CA" dirty="0"/>
              <a:t>Members who have earned the Ec.D. Designation are highly sought after in our field. Increasingly, the Ec.D. is being included as a requirement for career opportunities in our national database. This designation, along with a requirement of re-certification every three years, ensures a uniform and professional basis for all Canadians employed in this field which is supported by industry and governments. </a:t>
            </a:r>
          </a:p>
          <a:p>
            <a:pPr marL="2743200" lvl="8" indent="0">
              <a:buNone/>
            </a:pPr>
            <a:r>
              <a:rPr lang="en-CA" b="1" dirty="0">
                <a:effectLst/>
              </a:rPr>
              <a:t>					</a:t>
            </a:r>
            <a:r>
              <a:rPr lang="en-CA" sz="2100" b="1" dirty="0"/>
              <a:t>EDAC</a:t>
            </a:r>
          </a:p>
        </p:txBody>
      </p:sp>
    </p:spTree>
    <p:extLst>
      <p:ext uri="{BB962C8B-B14F-4D97-AF65-F5344CB8AC3E}">
        <p14:creationId xmlns:p14="http://schemas.microsoft.com/office/powerpoint/2010/main" val="278318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638"/>
            <a:ext cx="6858000" cy="5287962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As Economic Developers we should hold ourselves accountable to being educated in our industry so we can provide the best possible service and value to our communities</a:t>
            </a:r>
            <a:r>
              <a:rPr lang="en-CA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”</a:t>
            </a:r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  </a:t>
            </a:r>
          </a:p>
          <a:p>
            <a:pPr marL="0" indent="0">
              <a:buNone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I wanted to ensure I was updating my education and activating on all opportunities provided to me by Economic Development organizations such as EDAC and EDA Alberta. I held myself accountable to becoming an educated and designated economic developer. I am proud of my designation and thankfully this was a determining factor to me receiving my current job position. 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b="1" dirty="0"/>
              <a:t>Michelle </a:t>
            </a:r>
            <a:r>
              <a:rPr lang="en-CA" sz="1800" b="1" dirty="0" err="1"/>
              <a:t>Lavasseur</a:t>
            </a:r>
            <a:r>
              <a:rPr lang="en-CA" sz="1800" b="1" dirty="0"/>
              <a:t>, Ec.D.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Leduc-Nisku Economic Development Association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2256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 Recognized Designation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"/>
          <a:stretch/>
        </p:blipFill>
        <p:spPr>
          <a:xfrm>
            <a:off x="1333500" y="1600200"/>
            <a:ext cx="6477000" cy="49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13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Designation Pays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5"/>
          <a:stretch/>
        </p:blipFill>
        <p:spPr>
          <a:xfrm>
            <a:off x="1257300" y="1905000"/>
            <a:ext cx="6629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Assured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1"/>
          <a:stretch/>
        </p:blipFill>
        <p:spPr>
          <a:xfrm>
            <a:off x="1524000" y="1676400"/>
            <a:ext cx="609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2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Commitment and Tenacity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5"/>
          <a:stretch/>
        </p:blipFill>
        <p:spPr>
          <a:xfrm>
            <a:off x="1104900" y="1676400"/>
            <a:ext cx="693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6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>
                <a:solidFill>
                  <a:srgbClr val="1F333F"/>
                </a:solidFill>
              </a:rPr>
              <a:t>The Certified Economic Developer (Ec.D.) </a:t>
            </a:r>
            <a:r>
              <a:rPr lang="en-CA" sz="2800" dirty="0"/>
              <a:t>i</a:t>
            </a:r>
            <a:r>
              <a:rPr lang="en-CA" altLang="en-US" sz="2800" dirty="0"/>
              <a:t>s the Canadian economic development profession`s only international certification mark. </a:t>
            </a:r>
          </a:p>
          <a:p>
            <a:pPr marL="0" indent="0">
              <a:buNone/>
            </a:pPr>
            <a:endParaRPr lang="en-CA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3333" r="8889" b="41111"/>
          <a:stretch/>
        </p:blipFill>
        <p:spPr>
          <a:xfrm rot="736142">
            <a:off x="5524499" y="3944330"/>
            <a:ext cx="2895600" cy="123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2438400"/>
            <a:ext cx="480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3333F"/>
              </a:buClr>
            </a:pPr>
            <a:r>
              <a:rPr lang="en-CA" altLang="en-US" sz="2800" dirty="0">
                <a:solidFill>
                  <a:srgbClr val="000000"/>
                </a:solidFill>
                <a:latin typeface="Arial"/>
              </a:rPr>
              <a:t>It represents a commitment to the highest standards of practice in economic development and adherence to the national Code of Ethics of the profession and the Economic Developers Association of Canada.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/>
              <a:t>Where could the Ec.D. professional </a:t>
            </a:r>
            <a:br>
              <a:rPr lang="en-CA" b="1" dirty="0"/>
            </a:br>
            <a:r>
              <a:rPr lang="en-CA" b="1" dirty="0"/>
              <a:t>certification take you?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dirty="0"/>
              <a:t>To learn more about the certification process, please contact :</a:t>
            </a:r>
          </a:p>
          <a:p>
            <a:pPr marL="0" indent="0">
              <a:buNone/>
            </a:pPr>
            <a:r>
              <a:rPr lang="en-CA" sz="1950" b="1" dirty="0">
                <a:solidFill>
                  <a:srgbClr val="03333F"/>
                </a:solidFill>
              </a:rPr>
              <a:t/>
            </a:r>
            <a:br>
              <a:rPr lang="en-CA" sz="1950" b="1" dirty="0">
                <a:solidFill>
                  <a:srgbClr val="03333F"/>
                </a:solidFill>
              </a:rPr>
            </a:br>
            <a:r>
              <a:rPr lang="en-CA" sz="1950" b="1" dirty="0">
                <a:solidFill>
                  <a:srgbClr val="03333F"/>
                </a:solidFill>
              </a:rPr>
              <a:t>Larry Horncastle Ec.D., HLM</a:t>
            </a:r>
            <a:r>
              <a:rPr lang="en-CA" sz="1950" dirty="0"/>
              <a:t>		</a:t>
            </a:r>
            <a:r>
              <a:rPr lang="en-CA" sz="1950" b="1" dirty="0">
                <a:solidFill>
                  <a:srgbClr val="03333F"/>
                </a:solidFill>
              </a:rPr>
              <a:t>Penny Gardiner, Ec.D</a:t>
            </a:r>
            <a:r>
              <a:rPr lang="en-CA" sz="1950" dirty="0"/>
              <a:t>.</a:t>
            </a:r>
          </a:p>
          <a:p>
            <a:pPr marL="0" indent="0">
              <a:buNone/>
            </a:pPr>
            <a:r>
              <a:rPr lang="en-CA" sz="1950" dirty="0"/>
              <a:t>Keystone Strategies Inc.			EDAC CEO</a:t>
            </a:r>
          </a:p>
          <a:p>
            <a:pPr marL="0" indent="0">
              <a:buNone/>
            </a:pPr>
            <a:r>
              <a:rPr lang="en-CA" sz="1950" dirty="0">
                <a:solidFill>
                  <a:srgbClr val="03333F"/>
                </a:solidFill>
              </a:rPr>
              <a:t>larry@keystonestrategies.ca		gardiner@edac.ca</a:t>
            </a:r>
          </a:p>
          <a:p>
            <a:pPr marL="0" indent="0">
              <a:buNone/>
            </a:pPr>
            <a:r>
              <a:rPr lang="en-CA" sz="1950" dirty="0"/>
              <a:t>www.keystonestrategies.ca		www.edac.ca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00600"/>
            <a:ext cx="19558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53000"/>
            <a:ext cx="2311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2949575" cy="2057400"/>
          </a:xfrm>
        </p:spPr>
        <p:txBody>
          <a:bodyPr>
            <a:normAutofit/>
          </a:bodyPr>
          <a:lstStyle/>
          <a:p>
            <a:r>
              <a:rPr lang="en-CA" sz="2700" b="1" dirty="0">
                <a:latin typeface="+mn-lt"/>
              </a:rPr>
              <a:t>Why Become Certified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609600"/>
            <a:ext cx="4629150" cy="583671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Economic development is a complex, multi-dimensional process</a:t>
            </a:r>
            <a:br>
              <a:rPr lang="en-CA" dirty="0"/>
            </a:br>
            <a:endParaRPr lang="en-CA" dirty="0"/>
          </a:p>
          <a:p>
            <a:r>
              <a:rPr lang="en-CA" dirty="0"/>
              <a:t>General proficiency in economic development</a:t>
            </a:r>
            <a:br>
              <a:rPr lang="en-CA" dirty="0"/>
            </a:br>
            <a:endParaRPr lang="en-CA" dirty="0"/>
          </a:p>
          <a:p>
            <a:r>
              <a:rPr lang="en-CA" dirty="0"/>
              <a:t>Municipalities are requesting Ec.D. in job postings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Increased employability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Increased wages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057400"/>
            <a:ext cx="2947300" cy="4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Requirements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800600"/>
          </a:xfrm>
        </p:spPr>
        <p:txBody>
          <a:bodyPr>
            <a:normAutofit fontScale="77500" lnSpcReduction="20000"/>
          </a:bodyPr>
          <a:lstStyle/>
          <a:p>
            <a:pPr marL="800100" indent="-528638">
              <a:buFont typeface="Wingdings" panose="05000000000000000000" pitchFamily="2" charset="2"/>
              <a:buChar char="ü"/>
            </a:pPr>
            <a:r>
              <a:rPr lang="en-CA" dirty="0"/>
              <a:t>EDAC member in good standing</a:t>
            </a:r>
            <a:br>
              <a:rPr lang="en-CA" dirty="0"/>
            </a:br>
            <a:endParaRPr lang="en-CA" dirty="0"/>
          </a:p>
          <a:p>
            <a:pPr marL="800100" indent="-528638">
              <a:buFont typeface="Wingdings" panose="05000000000000000000" pitchFamily="2" charset="2"/>
              <a:buChar char="ü"/>
            </a:pPr>
            <a:r>
              <a:rPr lang="en-CA" dirty="0"/>
              <a:t>Three years economic development experience</a:t>
            </a:r>
            <a:br>
              <a:rPr lang="en-CA" dirty="0"/>
            </a:br>
            <a:endParaRPr lang="en-CA" dirty="0"/>
          </a:p>
          <a:p>
            <a:pPr marL="800100" indent="-528638">
              <a:buFont typeface="Wingdings" panose="05000000000000000000" pitchFamily="2" charset="2"/>
              <a:buChar char="ü"/>
            </a:pPr>
            <a:r>
              <a:rPr lang="en-CA" dirty="0"/>
              <a:t>45 points (training credits)</a:t>
            </a:r>
            <a:br>
              <a:rPr lang="en-CA" dirty="0"/>
            </a:br>
            <a:endParaRPr lang="en-CA" dirty="0"/>
          </a:p>
          <a:p>
            <a:pPr marL="800100" indent="-528638">
              <a:buFont typeface="Wingdings" panose="05000000000000000000" pitchFamily="2" charset="2"/>
              <a:buChar char="ü"/>
            </a:pPr>
            <a:r>
              <a:rPr lang="en-CA" dirty="0"/>
              <a:t>Completion of exam (75% pass mark)</a:t>
            </a:r>
            <a:br>
              <a:rPr lang="en-CA" dirty="0"/>
            </a:br>
            <a:endParaRPr lang="en-CA" dirty="0"/>
          </a:p>
          <a:p>
            <a:pPr marL="800100" indent="-528638">
              <a:buFont typeface="Wingdings" panose="05000000000000000000" pitchFamily="2" charset="2"/>
              <a:buChar char="ü"/>
            </a:pPr>
            <a:r>
              <a:rPr lang="en-CA" dirty="0"/>
              <a:t>Re-certification every 3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9662">
            <a:off x="5539612" y="2799551"/>
            <a:ext cx="3145444" cy="2352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67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University of Waterloo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3581400" cy="46482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Year 1 and Year 2 University of Waterloo program</a:t>
            </a:r>
            <a:br>
              <a:rPr lang="en-CA" dirty="0"/>
            </a:br>
            <a:endParaRPr lang="en-CA" dirty="0"/>
          </a:p>
          <a:p>
            <a:r>
              <a:rPr lang="en-CA" dirty="0"/>
              <a:t>Certificate in Economic Development</a:t>
            </a:r>
            <a:br>
              <a:rPr lang="en-CA" dirty="0"/>
            </a:br>
            <a:endParaRPr lang="en-CA" dirty="0"/>
          </a:p>
          <a:p>
            <a:r>
              <a:rPr lang="en-CA" dirty="0"/>
              <a:t>Diploma in Economic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"/>
          <a:stretch/>
        </p:blipFill>
        <p:spPr>
          <a:xfrm rot="542453">
            <a:off x="4270546" y="2943585"/>
            <a:ext cx="4114800" cy="257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666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University of Calgary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/>
        </p:blipFill>
        <p:spPr>
          <a:xfrm rot="21304259">
            <a:off x="2166899" y="3399270"/>
            <a:ext cx="4810202" cy="272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+mn-lt"/>
              </a:rPr>
              <a:t>Certificate in Professional Management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1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800" dirty="0"/>
              <a:t>Dalhousie and </a:t>
            </a:r>
            <a:br>
              <a:rPr lang="en-CA" sz="3800" dirty="0"/>
            </a:br>
            <a:r>
              <a:rPr lang="en-CA" sz="3800" dirty="0"/>
              <a:t>Cape Breton University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" y="1752600"/>
            <a:ext cx="8092025" cy="4419600"/>
          </a:xfrm>
        </p:spPr>
      </p:pic>
    </p:spTree>
    <p:extLst>
      <p:ext uri="{BB962C8B-B14F-4D97-AF65-F5344CB8AC3E}">
        <p14:creationId xmlns:p14="http://schemas.microsoft.com/office/powerpoint/2010/main" val="400140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Points Add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029200"/>
          </a:xfrm>
        </p:spPr>
        <p:txBody>
          <a:bodyPr>
            <a:noAutofit/>
          </a:bodyPr>
          <a:lstStyle/>
          <a:p>
            <a:r>
              <a:rPr lang="en-CA" sz="2000" dirty="0"/>
              <a:t>Conferences </a:t>
            </a:r>
            <a:br>
              <a:rPr lang="en-CA" sz="2000" dirty="0"/>
            </a:br>
            <a:endParaRPr lang="en-CA" sz="2000" dirty="0"/>
          </a:p>
          <a:p>
            <a:r>
              <a:rPr lang="en-CA" sz="2000" dirty="0"/>
              <a:t>Relevant degree (Undergraduate or graduate degree)</a:t>
            </a:r>
            <a:br>
              <a:rPr lang="en-CA" sz="2000" dirty="0"/>
            </a:br>
            <a:endParaRPr lang="en-CA" sz="2000" dirty="0"/>
          </a:p>
          <a:p>
            <a:r>
              <a:rPr lang="en-CA" sz="2000" dirty="0"/>
              <a:t>Various courses</a:t>
            </a:r>
          </a:p>
          <a:p>
            <a:pPr lvl="1"/>
            <a:r>
              <a:rPr lang="en-CA" sz="2000" dirty="0"/>
              <a:t>CEDTP courses</a:t>
            </a:r>
          </a:p>
          <a:p>
            <a:pPr lvl="1"/>
            <a:r>
              <a:rPr lang="en-CA" sz="2000" dirty="0"/>
              <a:t>University of Waterloo seminars</a:t>
            </a:r>
          </a:p>
          <a:p>
            <a:pPr lvl="1"/>
            <a:r>
              <a:rPr lang="en-CA" sz="2000" dirty="0"/>
              <a:t>Provincial &amp; Territorial seminars</a:t>
            </a:r>
          </a:p>
          <a:p>
            <a:pPr marL="342900" lvl="1" indent="0">
              <a:buNone/>
            </a:pPr>
            <a:endParaRPr lang="en-CA" sz="2000" dirty="0"/>
          </a:p>
          <a:p>
            <a:pPr marL="0" indent="-57150">
              <a:buNone/>
            </a:pPr>
            <a:r>
              <a:rPr lang="en-CA" sz="2000" dirty="0"/>
              <a:t>When in doubt, contact EDAC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47973"/>
            <a:ext cx="3574329" cy="1933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2" y="2846779"/>
            <a:ext cx="3796557" cy="253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to Expect</a:t>
            </a:r>
            <a:r>
              <a:rPr lang="en-CA" sz="2700" dirty="0">
                <a:latin typeface="Arial Black" panose="020B0A04020102020204" pitchFamily="34" charset="0"/>
              </a:rPr>
              <a:t> </a:t>
            </a:r>
            <a:r>
              <a:rPr lang="en-CA" dirty="0"/>
              <a:t>on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53000"/>
          </a:xfrm>
        </p:spPr>
        <p:txBody>
          <a:bodyPr>
            <a:normAutofit fontScale="85000" lnSpcReduction="20000"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Five hours of…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Oral Portion				</a:t>
            </a:r>
          </a:p>
          <a:p>
            <a:pPr lvl="1"/>
            <a:r>
              <a:rPr lang="en-CA" dirty="0"/>
              <a:t>Multiple Choice Portion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Contemporary Essay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8 short essays to test Core Competencies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87625"/>
            <a:ext cx="4461963" cy="297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6216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273</Words>
  <Application>Microsoft Macintosh PowerPoint</Application>
  <PresentationFormat>On-screen Show (4:3)</PresentationFormat>
  <Paragraphs>106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Preparing for EDAC’s Ec.D. Certification</vt:lpstr>
      <vt:lpstr>PowerPoint Presentation</vt:lpstr>
      <vt:lpstr>Why Become Certified</vt:lpstr>
      <vt:lpstr>Requirements to Apply</vt:lpstr>
      <vt:lpstr>University of Waterloo</vt:lpstr>
      <vt:lpstr>University of Calgary</vt:lpstr>
      <vt:lpstr>Dalhousie and  Cape Breton University </vt:lpstr>
      <vt:lpstr>The Points Add Up</vt:lpstr>
      <vt:lpstr>What to Expect on the Exam</vt:lpstr>
      <vt:lpstr>Core Skills for an  Economic Developer</vt:lpstr>
      <vt:lpstr>Getting Ready</vt:lpstr>
      <vt:lpstr>How to Prepare</vt:lpstr>
      <vt:lpstr>Grading the Exam</vt:lpstr>
      <vt:lpstr>Benefits of the Ec.D.</vt:lpstr>
      <vt:lpstr>Designation Matters</vt:lpstr>
      <vt:lpstr>A Recognized Designation</vt:lpstr>
      <vt:lpstr>Designation Pays</vt:lpstr>
      <vt:lpstr>Assured Capabilities</vt:lpstr>
      <vt:lpstr>Commitment and Tenacity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subject/>
  <dc:creator>Rick Horncastle</dc:creator>
  <cp:keywords/>
  <dc:description/>
  <cp:lastModifiedBy>Courtenay Gardiner</cp:lastModifiedBy>
  <cp:revision>40</cp:revision>
  <dcterms:created xsi:type="dcterms:W3CDTF">2008-04-23T23:19:06Z</dcterms:created>
  <dcterms:modified xsi:type="dcterms:W3CDTF">2016-11-07T21:41:29Z</dcterms:modified>
  <cp:category/>
</cp:coreProperties>
</file>