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56" r:id="rId2"/>
    <p:sldId id="257" r:id="rId3"/>
    <p:sldId id="258" r:id="rId4"/>
    <p:sldId id="260" r:id="rId5"/>
    <p:sldId id="259" r:id="rId6"/>
    <p:sldId id="261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8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5" autoAdjust="0"/>
    <p:restoredTop sz="73871" autoAdjust="0"/>
  </p:normalViewPr>
  <p:slideViewPr>
    <p:cSldViewPr snapToGrid="0">
      <p:cViewPr>
        <p:scale>
          <a:sx n="50" d="100"/>
          <a:sy n="50" d="100"/>
        </p:scale>
        <p:origin x="-1158" y="-7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300FAD-BF4F-4ED7-8AE4-29FA7684A659}" type="datetimeFigureOut">
              <a:rPr lang="en-CA" smtClean="0"/>
              <a:t>08/21/2015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2507CD-1745-43BC-8790-447E4DBAC9BB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20013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Context and Collaboration to Develop New Solutions to Old Problems What are the problems? Why its the one of the main </a:t>
            </a:r>
            <a:r>
              <a:rPr lang="en-C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boondoogles</a:t>
            </a: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us </a:t>
            </a:r>
            <a:r>
              <a:rPr lang="en-C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ec</a:t>
            </a: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devers</a:t>
            </a: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face on a regular basis - how do we match folks that need a job with employers that need employees</a:t>
            </a:r>
          </a:p>
          <a:p>
            <a:pPr rtl="0"/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What's been done in the past?</a:t>
            </a:r>
          </a:p>
          <a:p>
            <a:pPr rtl="0"/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Job fairs, job boards, training, in person supports, grants, tax breaks...</a:t>
            </a:r>
          </a:p>
          <a:p>
            <a:pPr rtl="0"/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 why??? Why aren't employers using these tools - how with all these resources and supports, are they not able to find the work that they need?? And the answer is... </a:t>
            </a:r>
          </a:p>
          <a:p>
            <a:pPr rtl="0"/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Just kidding I don't have a revolution here, we know as economic developers there are multiple factors at play ranging from a skills shortage and/or mismatch to...</a:t>
            </a:r>
          </a:p>
          <a:p>
            <a:pPr rtl="0"/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Simcoe county we heard from both employers.... and job seekers that they were not able to find the job or employee they required and as we know - that is bad news for us so began to take steps to address this</a:t>
            </a:r>
          </a:p>
          <a:p>
            <a:pPr rtl="0"/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held a skilled labour roundtable with industry associations, employment service providers, post secondary, </a:t>
            </a:r>
            <a:r>
              <a:rPr lang="en-C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edos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Created skilled labour working group - group met several times, wanted to mkt jobs were available, but no one site to direct to. Posed a challenge in terms of …       Consultation with partners, stakeholders, MTCU, and workforce development board emerged as a champion to drive this initiative</a:t>
            </a:r>
          </a:p>
          <a:p>
            <a:pPr rtl="0"/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Partners came to the table...time, financially, support</a:t>
            </a:r>
          </a:p>
          <a:p>
            <a:pPr rtl="0"/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Assessed existing online job environment, </a:t>
            </a:r>
          </a:p>
          <a:p>
            <a:pPr rtl="0"/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surveyed extensively,</a:t>
            </a:r>
          </a:p>
          <a:p>
            <a:pPr rtl="0"/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focus groups, branding exercise</a:t>
            </a:r>
          </a:p>
          <a:p>
            <a:pPr rtl="0"/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Created one stop shop for employers, job seekers, others, public</a:t>
            </a:r>
          </a:p>
          <a:p>
            <a:pPr rtl="0"/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Process involved...</a:t>
            </a:r>
          </a:p>
          <a:p>
            <a:pPr rtl="0"/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Successes - buy in, solution, </a:t>
            </a: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collaboration</a:t>
            </a: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validation</a:t>
            </a:r>
          </a:p>
          <a:p>
            <a:pPr rtl="0"/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Challenges - engagement, newness, marketing, </a:t>
            </a: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capacity </a:t>
            </a: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 partners, perfection, duplication, etc.</a:t>
            </a:r>
          </a:p>
          <a:p>
            <a:pPr rtl="0"/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this the right solution for you? Possibly, possibly not.  I've provided an overview, more generally of workforce </a:t>
            </a:r>
            <a:r>
              <a:rPr lang="en-C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devt</a:t>
            </a: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issues that I think are fairly common, then I delved into the specifics of the environment in Simcoe County and what led to this being a logical and unique solution to the challenge. </a:t>
            </a:r>
          </a:p>
          <a:p>
            <a:pPr rtl="0"/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Well what is this magical site you may ask??  Check it out yourself!!  Would like to recognize the p-</a:t>
            </a:r>
            <a:r>
              <a:rPr lang="en-C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ners</a:t>
            </a: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I hope this presentation has helped you think about potentially unique ways that you could tackle some of the same old problems in your community ...thanks for your </a:t>
            </a:r>
            <a:r>
              <a:rPr lang="en-C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attn</a:t>
            </a: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!!</a:t>
            </a:r>
          </a:p>
          <a:p>
            <a:pPr rtl="0"/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507CD-1745-43BC-8790-447E4DBAC9BB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333910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focus groups, branding exercise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507CD-1745-43BC-8790-447E4DBAC9BB}" type="slidenum">
              <a:rPr lang="en-CA" smtClean="0"/>
              <a:t>11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54789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Created one stop shop for employers, job seekers, others, public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507CD-1745-43BC-8790-447E4DBAC9BB}" type="slidenum">
              <a:rPr lang="en-CA" smtClean="0"/>
              <a:t>12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466173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Created one stop shop for employers, job seekers, others, public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507CD-1745-43BC-8790-447E4DBAC9BB}" type="slidenum">
              <a:rPr lang="en-CA" smtClean="0"/>
              <a:t>13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394179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Challenges - engagement, newness, marketing, capacity of partners, perfection, duplication, etc.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507CD-1745-43BC-8790-447E4DBAC9BB}" type="slidenum">
              <a:rPr lang="en-CA" smtClean="0"/>
              <a:t>14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233490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Challenges - engagement, newness, marketing, capacity of partners, perfection, duplication, etc.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507CD-1745-43BC-8790-447E4DBAC9BB}" type="slidenum">
              <a:rPr lang="en-CA" smtClean="0"/>
              <a:t>15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678678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Successes - buy in, solution,  collaboration, validation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507CD-1745-43BC-8790-447E4DBAC9BB}" type="slidenum">
              <a:rPr lang="en-CA" smtClean="0"/>
              <a:t>16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457328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Successes - buy in, solution,  collaboration, validation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507CD-1745-43BC-8790-447E4DBAC9BB}" type="slidenum">
              <a:rPr lang="en-CA" smtClean="0"/>
              <a:t>17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329874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this the right solution for you? Possibly, possibly not.  I've provided an overview, more generally of workforce </a:t>
            </a:r>
            <a:r>
              <a:rPr lang="en-C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devt</a:t>
            </a: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issues that I think are fairly common, then I delved into the specifics of the environment in Simcoe County and what led to this being a logical and unique solution to the challenge. 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507CD-1745-43BC-8790-447E4DBAC9BB}" type="slidenum">
              <a:rPr lang="en-CA" smtClean="0"/>
              <a:t>18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74734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Well what is this magical site you may ask??  Check it out yourself!!  Would like to recognize the p-</a:t>
            </a:r>
            <a:r>
              <a:rPr lang="en-C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ners</a:t>
            </a: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I hope this presentation has helped you think about potentially unique ways that you could tackle some of the same old problems in your community ...thanks for your </a:t>
            </a:r>
            <a:r>
              <a:rPr lang="en-C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attn</a:t>
            </a: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!!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507CD-1745-43BC-8790-447E4DBAC9BB}" type="slidenum">
              <a:rPr lang="en-CA" smtClean="0"/>
              <a:t>19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322637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Well what is this magical site you may ask??  Check it out yourself!!  Would like to recognize the p-</a:t>
            </a:r>
            <a:r>
              <a:rPr lang="en-C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ners</a:t>
            </a: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I hope this presentation has helped you think about potentially unique ways that you could tackle some of the same old problems in your community ...thanks for your </a:t>
            </a:r>
            <a:r>
              <a:rPr lang="en-C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attn</a:t>
            </a: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!!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507CD-1745-43BC-8790-447E4DBAC9BB}" type="slidenum">
              <a:rPr lang="en-CA" smtClean="0"/>
              <a:t>20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628401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What's been done in the past?</a:t>
            </a:r>
          </a:p>
          <a:p>
            <a:pPr rtl="0"/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Job fairs, job boards, training, in person supports, grants, tax breaks...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507CD-1745-43BC-8790-447E4DBAC9BB}" type="slidenum">
              <a:rPr lang="en-CA" smtClean="0"/>
              <a:t>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757215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 why??? Why aren't employers using these tools - how with all these resources and supports, are they not able to find the work that they need?? And the answer is... </a:t>
            </a:r>
          </a:p>
          <a:p>
            <a:pPr rtl="0"/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Just kidding I don't have a revolution here, we know as economic developers there are multiple factors at play ranging from a skills shortage and/or mismatch to...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507CD-1745-43BC-8790-447E4DBAC9BB}" type="slidenum">
              <a:rPr lang="en-CA" smtClean="0"/>
              <a:t>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719498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Simcoe county we heard from both employers.... and job seekers that they were not able to find the job or employee they required and as we know - that is bad news for us so began to take steps to address this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507CD-1745-43BC-8790-447E4DBAC9BB}" type="slidenum">
              <a:rPr lang="en-CA" smtClean="0"/>
              <a:t>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636155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held a skilled labour roundtable with industry associations, employment service providers, post secondary, </a:t>
            </a:r>
            <a:r>
              <a:rPr lang="en-C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edos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507CD-1745-43BC-8790-447E4DBAC9BB}" type="slidenum">
              <a:rPr lang="en-CA" smtClean="0"/>
              <a:t>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092314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Created skilled labour working group - group met several times, wanted to </a:t>
            </a:r>
            <a:r>
              <a:rPr lang="en-C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mkt</a:t>
            </a: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jobs were available, but no one site to direct to. Posed a challenge in terms of …       Consultation with partners, stakeholders, MTCU, and workforce development board emerged as a champion to drive this initiative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507CD-1745-43BC-8790-447E4DBAC9BB}" type="slidenum">
              <a:rPr lang="en-CA" smtClean="0"/>
              <a:t>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547109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Partners came to the table...time, financially, support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507CD-1745-43BC-8790-447E4DBAC9BB}" type="slidenum">
              <a:rPr lang="en-CA" smtClean="0"/>
              <a:t>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786581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Assessed existing online job environment, 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507CD-1745-43BC-8790-447E4DBAC9BB}" type="slidenum">
              <a:rPr lang="en-CA" smtClean="0"/>
              <a:t>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922813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surveyed extensively,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507CD-1745-43BC-8790-447E4DBAC9BB}" type="slidenum">
              <a:rPr lang="en-CA" smtClean="0"/>
              <a:t>10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33077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3173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1089484" y="1730403"/>
            <a:ext cx="7531497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616370" y="2470926"/>
            <a:ext cx="8681508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770F5-D0FF-421B-A28C-B1D925D05819}" type="datetimeFigureOut">
              <a:rPr lang="en-CA" smtClean="0"/>
              <a:t>08/21/2015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179AB-00E0-41B8-A8BA-6D56DADE046A}" type="slidenum">
              <a:rPr lang="en-CA" smtClean="0"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770F5-D0FF-421B-A28C-B1D925D05819}" type="datetimeFigureOut">
              <a:rPr lang="en-CA" smtClean="0"/>
              <a:t>08/21/2015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179AB-00E0-41B8-A8BA-6D56DADE046A}" type="slidenum">
              <a:rPr lang="en-CA" smtClean="0"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770F5-D0FF-421B-A28C-B1D925D05819}" type="datetimeFigureOut">
              <a:rPr lang="en-CA" smtClean="0"/>
              <a:t>08/21/2015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179AB-00E0-41B8-A8BA-6D56DADE046A}" type="slidenum">
              <a:rPr lang="en-CA" smtClean="0"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770F5-D0FF-421B-A28C-B1D925D05819}" type="datetimeFigureOut">
              <a:rPr lang="en-CA" smtClean="0"/>
              <a:t>08/21/2015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179AB-00E0-41B8-A8BA-6D56DADE046A}" type="slidenum">
              <a:rPr lang="en-CA" smtClean="0"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3173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92532" y="1726738"/>
            <a:ext cx="7534656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621536" y="2468304"/>
            <a:ext cx="8680704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770F5-D0FF-421B-A28C-B1D925D05819}" type="datetimeFigureOut">
              <a:rPr lang="en-CA" smtClean="0"/>
              <a:t>08/21/2015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179AB-00E0-41B8-A8BA-6D56DADE046A}" type="slidenum">
              <a:rPr lang="en-CA" smtClean="0"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6688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770F5-D0FF-421B-A28C-B1D925D05819}" type="datetimeFigureOut">
              <a:rPr lang="en-CA" smtClean="0"/>
              <a:t>08/21/2015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179AB-00E0-41B8-A8BA-6D56DADE046A}" type="slidenum">
              <a:rPr lang="en-CA" smtClean="0"/>
              <a:t>‹#›</a:t>
            </a:fld>
            <a:endParaRPr lang="en-CA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2200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6688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6688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770F5-D0FF-421B-A28C-B1D925D05819}" type="datetimeFigureOut">
              <a:rPr lang="en-CA" smtClean="0"/>
              <a:t>08/21/2015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179AB-00E0-41B8-A8BA-6D56DADE046A}" type="slidenum">
              <a:rPr lang="en-CA" smtClean="0"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770F5-D0FF-421B-A28C-B1D925D05819}" type="datetimeFigureOut">
              <a:rPr lang="en-CA" smtClean="0"/>
              <a:t>08/21/2015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179AB-00E0-41B8-A8BA-6D56DADE046A}" type="slidenum">
              <a:rPr lang="en-CA" smtClean="0"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770F5-D0FF-421B-A28C-B1D925D05819}" type="datetimeFigureOut">
              <a:rPr lang="en-CA" smtClean="0"/>
              <a:t>08/21/2015</a:t>
            </a:fld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179AB-00E0-41B8-A8BA-6D56DADE046A}" type="slidenum">
              <a:rPr lang="en-CA" smtClean="0"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1720852" y="-1720850"/>
            <a:ext cx="6858000" cy="10299704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46573" y="1576104"/>
            <a:ext cx="694944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2737" y="2618913"/>
            <a:ext cx="507703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730605" y="2253385"/>
            <a:ext cx="7726347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770F5-D0FF-421B-A28C-B1D925D05819}" type="datetimeFigureOut">
              <a:rPr lang="en-CA" smtClean="0"/>
              <a:t>08/21/2015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81179AB-00E0-41B8-A8BA-6D56DADE046A}" type="slidenum">
              <a:rPr lang="en-CA" smtClean="0"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705101" y="0"/>
            <a:ext cx="9486900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" y="5048250"/>
            <a:ext cx="4762500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94929" y="1717501"/>
            <a:ext cx="73152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524639" y="2180529"/>
            <a:ext cx="8128727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770F5-D0FF-421B-A28C-B1D925D05819}" type="datetimeFigureOut">
              <a:rPr lang="en-CA" smtClean="0"/>
              <a:t>08/21/2015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179AB-00E0-41B8-A8BA-6D56DADE046A}" type="slidenum">
              <a:rPr lang="en-CA" smtClean="0"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3175" y="5050633"/>
            <a:ext cx="4765676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3173" y="5051293"/>
            <a:ext cx="12195173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365760"/>
            <a:ext cx="1002792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100629"/>
            <a:ext cx="1002792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68224" y="5870448"/>
            <a:ext cx="2901696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54E770F5-D0FF-421B-A28C-B1D925D05819}" type="datetimeFigureOut">
              <a:rPr lang="en-CA" smtClean="0"/>
              <a:t>08/21/2015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90019" y="6285122"/>
            <a:ext cx="6299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1384" y="6170822"/>
            <a:ext cx="67056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281179AB-00E0-41B8-A8BA-6D56DADE046A}" type="slidenum">
              <a:rPr lang="en-CA" smtClean="0"/>
              <a:t>‹#›</a:t>
            </a:fld>
            <a:endParaRPr lang="en-C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Catherine.oosterbaan@Ontario.ca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0" y="5839619"/>
            <a:ext cx="9144000" cy="1655762"/>
          </a:xfrm>
        </p:spPr>
        <p:txBody>
          <a:bodyPr>
            <a:normAutofit/>
          </a:bodyPr>
          <a:lstStyle/>
          <a:p>
            <a:r>
              <a:rPr lang="en-CA" sz="18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EDAC </a:t>
            </a:r>
            <a:r>
              <a:rPr lang="en-CA" sz="1800" b="1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Pecha</a:t>
            </a:r>
            <a:r>
              <a:rPr lang="en-CA" sz="18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 Kucha 2015</a:t>
            </a:r>
          </a:p>
          <a:p>
            <a:r>
              <a:rPr lang="en-CA" sz="18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Catherine </a:t>
            </a:r>
            <a:r>
              <a:rPr lang="en-CA" sz="18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Oosterbaan</a:t>
            </a:r>
            <a:endParaRPr lang="en-CA" sz="18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90500"/>
            <a:ext cx="7829550" cy="2585323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CA" sz="5400" b="1" dirty="0">
                <a:ln w="3155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Context and Collaboration to Develop New Solutions to Old Problems</a:t>
            </a:r>
            <a:endParaRPr lang="en-CA" sz="5400" b="1" dirty="0">
              <a:ln w="31550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29200"/>
            <a:ext cx="5482168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9585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"/>
    </mc:Choice>
    <mc:Fallback>
      <p:transition spd="slow" advClick="0" advTm="2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537" y="374042"/>
            <a:ext cx="4100513" cy="6045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57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51" y="228599"/>
            <a:ext cx="6438900" cy="643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90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81000"/>
            <a:ext cx="12192000" cy="7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54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28600"/>
            <a:ext cx="12192000" cy="7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89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1" y="-171450"/>
            <a:ext cx="12733867" cy="716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20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550" y="513941"/>
            <a:ext cx="7639050" cy="632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03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762"/>
            <a:ext cx="12592050" cy="678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75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100" y="-781050"/>
            <a:ext cx="12801600" cy="807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4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781300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7200" b="1" dirty="0" smtClean="0">
                <a:solidFill>
                  <a:schemeClr val="accent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Is this for your community?</a:t>
            </a:r>
            <a:endParaRPr lang="en-CA" sz="7200" b="1" dirty="0">
              <a:solidFill>
                <a:schemeClr val="accent2">
                  <a:lumMod val="7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9327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42950" y="1600200"/>
            <a:ext cx="10668000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OffAxis1Right"/>
              <a:lightRig rig="threePt" dir="t"/>
            </a:scene3d>
          </a:bodyPr>
          <a:lstStyle/>
          <a:p>
            <a:r>
              <a:rPr lang="en-US" sz="88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www.jobcentralsm.ca</a:t>
            </a:r>
            <a:endParaRPr lang="en-CA" sz="8800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556" y="3751600"/>
            <a:ext cx="2998787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175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spikescavell.com/wp-content/uploads/sites/5/2014/09/Solution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1783"/>
            <a:ext cx="12192000" cy="714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249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850" y="-23813"/>
            <a:ext cx="7143750" cy="53578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00150" y="5084624"/>
            <a:ext cx="9201150" cy="183127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unset" dir="t"/>
            </a:scene3d>
          </a:bodyPr>
          <a:lstStyle/>
          <a:p>
            <a:pPr algn="ctr"/>
            <a:r>
              <a:rPr lang="en-CA" sz="5400" dirty="0" smtClean="0">
                <a:ln w="22225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Thank </a:t>
            </a:r>
            <a:r>
              <a:rPr lang="en-CA" sz="5400" dirty="0" smtClean="0">
                <a:ln w="22225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You</a:t>
            </a:r>
            <a:r>
              <a:rPr lang="en-CA" sz="5400" dirty="0" smtClean="0">
                <a:ln w="22225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Broadway" panose="04040905080B02020502" pitchFamily="82" charset="0"/>
                <a:cs typeface="Aharoni" panose="02010803020104030203" pitchFamily="2" charset="-79"/>
              </a:rPr>
              <a:t>!</a:t>
            </a:r>
            <a:r>
              <a:rPr lang="en-CA" sz="5400" dirty="0" smtClean="0">
                <a:ln w="22225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</a:p>
          <a:p>
            <a:pPr algn="ctr"/>
            <a:endParaRPr lang="en-CA" sz="900" dirty="0"/>
          </a:p>
          <a:p>
            <a:pPr algn="ctr"/>
            <a:r>
              <a:rPr lang="en-CA" sz="3200" b="1" dirty="0" smtClean="0">
                <a:latin typeface="Aharoni" panose="02010803020104030203" pitchFamily="2" charset="-79"/>
                <a:cs typeface="Aharoni" panose="02010803020104030203" pitchFamily="2" charset="-79"/>
                <a:hlinkClick r:id="rId4"/>
              </a:rPr>
              <a:t>Catherine.oosterbaan@Ontario.ca</a:t>
            </a:r>
            <a:r>
              <a:rPr lang="en-CA" sz="32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, 705-725-7293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2160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1027" y="803189"/>
            <a:ext cx="8909221" cy="5318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64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rved Down Arrow 3"/>
          <p:cNvSpPr/>
          <p:nvPr/>
        </p:nvSpPr>
        <p:spPr>
          <a:xfrm>
            <a:off x="2242752" y="449992"/>
            <a:ext cx="7434648" cy="2426558"/>
          </a:xfrm>
          <a:prstGeom prst="curved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7" name="Curved Down Arrow 6"/>
          <p:cNvSpPr/>
          <p:nvPr/>
        </p:nvSpPr>
        <p:spPr>
          <a:xfrm rot="10800000">
            <a:off x="2242752" y="4240943"/>
            <a:ext cx="7434648" cy="2426558"/>
          </a:xfrm>
          <a:prstGeom prst="curved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3162299"/>
            <a:ext cx="4343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chemeClr val="accent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Employers</a:t>
            </a:r>
            <a:endParaRPr lang="en-CA" sz="6000" b="1" dirty="0">
              <a:solidFill>
                <a:schemeClr val="accent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48500" y="3162298"/>
            <a:ext cx="480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chemeClr val="accent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Job Seekers</a:t>
            </a:r>
            <a:endParaRPr lang="en-CA" sz="6000" b="1" dirty="0">
              <a:solidFill>
                <a:schemeClr val="accent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04773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482" y="1618736"/>
            <a:ext cx="7972338" cy="3990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73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620" y="0"/>
            <a:ext cx="97947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88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352"/>
            <a:ext cx="3009900" cy="37360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326639"/>
            <a:ext cx="5060543" cy="50605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3004" y="1685211"/>
            <a:ext cx="3376358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89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939800"/>
            <a:ext cx="12090400" cy="4978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81075" y="5710535"/>
            <a:ext cx="102298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54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What’s your value proposition?</a:t>
            </a:r>
            <a:endParaRPr lang="en-CA" sz="5400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32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8060" y="-106362"/>
            <a:ext cx="12780559" cy="7135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16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161</TotalTime>
  <Words>441</Words>
  <Application>Microsoft Office PowerPoint</Application>
  <PresentationFormat>Custom</PresentationFormat>
  <Paragraphs>84</Paragraphs>
  <Slides>20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Angles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Context and Collaboration to Develop New Solutions to Old Problems</dc:title>
  <dc:creator>catherine oosterbaan</dc:creator>
  <cp:lastModifiedBy>Oosterbaan, Catherine (OMAFRA)</cp:lastModifiedBy>
  <cp:revision>18</cp:revision>
  <dcterms:created xsi:type="dcterms:W3CDTF">2015-08-20T22:38:14Z</dcterms:created>
  <dcterms:modified xsi:type="dcterms:W3CDTF">2015-08-21T14:26:53Z</dcterms:modified>
</cp:coreProperties>
</file>