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3"/>
  </p:notesMasterIdLst>
  <p:handoutMasterIdLst>
    <p:handoutMasterId r:id="rId24"/>
  </p:handoutMasterIdLst>
  <p:sldIdLst>
    <p:sldId id="332" r:id="rId2"/>
    <p:sldId id="399" r:id="rId3"/>
    <p:sldId id="407" r:id="rId4"/>
    <p:sldId id="347" r:id="rId5"/>
    <p:sldId id="348" r:id="rId6"/>
    <p:sldId id="411" r:id="rId7"/>
    <p:sldId id="424" r:id="rId8"/>
    <p:sldId id="416" r:id="rId9"/>
    <p:sldId id="415" r:id="rId10"/>
    <p:sldId id="398" r:id="rId11"/>
    <p:sldId id="386" r:id="rId12"/>
    <p:sldId id="417" r:id="rId13"/>
    <p:sldId id="376" r:id="rId14"/>
    <p:sldId id="403" r:id="rId15"/>
    <p:sldId id="414" r:id="rId16"/>
    <p:sldId id="367" r:id="rId17"/>
    <p:sldId id="425" r:id="rId18"/>
    <p:sldId id="428" r:id="rId19"/>
    <p:sldId id="422" r:id="rId20"/>
    <p:sldId id="373" r:id="rId21"/>
    <p:sldId id="374" r:id="rId22"/>
  </p:sldIdLst>
  <p:sldSz cx="9144000" cy="6858000" type="screen4x3"/>
  <p:notesSz cx="7007225" cy="9288463"/>
  <p:defaultTextStyle>
    <a:defPPr>
      <a:defRPr lang="en-CA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B7DFB4"/>
    <a:srgbClr val="DF6C4B"/>
    <a:srgbClr val="AACCEB"/>
    <a:srgbClr val="FFFF00"/>
    <a:srgbClr val="428400"/>
    <a:srgbClr val="99FF33"/>
    <a:srgbClr val="008000"/>
    <a:srgbClr val="462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2" autoAdjust="0"/>
    <p:restoredTop sz="66417" autoAdjust="0"/>
  </p:normalViewPr>
  <p:slideViewPr>
    <p:cSldViewPr>
      <p:cViewPr>
        <p:scale>
          <a:sx n="50" d="100"/>
          <a:sy n="50" d="100"/>
        </p:scale>
        <p:origin x="-2960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650DCB3A-CF2A-984A-B880-3E212657A8D6}" type="datetime1">
              <a:rPr lang="en-CA"/>
              <a:pPr>
                <a:defRPr/>
              </a:pPr>
              <a:t>15-09-22</a:t>
            </a:fld>
            <a:endParaRPr lang="en-CA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C08F2F7D-A12D-684F-B411-EC618DBC492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5251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3" tIns="46557" rIns="93113" bIns="46557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75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3" tIns="46557" rIns="93113" bIns="4655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3437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1663"/>
            <a:ext cx="5607050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3" tIns="46557" rIns="93113" bIns="46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1738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3" tIns="46557" rIns="93113" bIns="46557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750" y="8821738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3" tIns="46557" rIns="93113" bIns="4655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cs typeface="Arial" charset="0"/>
              </a:defRPr>
            </a:lvl1pPr>
          </a:lstStyle>
          <a:p>
            <a:pPr>
              <a:defRPr/>
            </a:pPr>
            <a:fld id="{1553C4D8-C70F-9843-845F-85402E71AFB2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1411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charset="0"/>
        <a:cs typeface="Arial" pitchFamily="-97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Arial" pitchFamily="-97" charset="0"/>
        <a:cs typeface="Arial" pitchFamily="-97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Arial" pitchFamily="-97" charset="0"/>
        <a:cs typeface="Arial" pitchFamily="-97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Arial" pitchFamily="-97" charset="0"/>
        <a:cs typeface="Arial" pitchFamily="-97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Arial" pitchFamily="-97" charset="0"/>
        <a:cs typeface="Arial" pitchFamily="-97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8036E0-15D1-6F4F-883E-A18BB1FE3268}" type="slidenum">
              <a:rPr lang="en-CA" sz="1200"/>
              <a:pPr eaLnBrk="1" hangingPunct="1"/>
              <a:t>1</a:t>
            </a:fld>
            <a:endParaRPr lang="en-CA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0484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E471E-477A-E04C-A4B1-9D277EBBDCEC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85B0-9643-49BF-B8E8-2656004C79E1}" type="slidenum">
              <a:rPr lang="en-CA" smtClean="0"/>
              <a:pPr/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E471E-477A-E04C-A4B1-9D277EBBDCEC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8F061D-9F83-C04B-A8D9-5A7B0888B5AD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96E0FD-25A6-544A-9D58-9FB012CB5F28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F5D5CD-1FD8-854F-A263-4A91C4AFB183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797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5843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130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24614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9E554D-F236-A943-8B55-B1F38D2A8AB3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cs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3BBC64-8C37-664B-A046-61811E61BE14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5312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E471E-477A-E04C-A4B1-9D277EBBDCEC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226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3548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286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3C4D8-C70F-9843-845F-85402E71AFB2}" type="slidenum">
              <a:rPr lang="en-CA" smtClean="0"/>
              <a:pPr>
                <a:defRPr/>
              </a:pPr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79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iStock_000003766869Large cop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4"/>
          <p:cNvSpPr>
            <a:spLocks noChangeArrowheads="1"/>
          </p:cNvSpPr>
          <p:nvPr userDrawn="1"/>
        </p:nvSpPr>
        <p:spPr bwMode="auto">
          <a:xfrm flipV="1">
            <a:off x="457200" y="2590800"/>
            <a:ext cx="8229600" cy="3200400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 userDrawn="1"/>
        </p:nvSpPr>
        <p:spPr bwMode="auto">
          <a:xfrm flipV="1">
            <a:off x="457200" y="2590800"/>
            <a:ext cx="8229600" cy="3200400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 sz="1400">
              <a:latin typeface="Times New Roman" charset="0"/>
              <a:cs typeface="Arial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2916238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>
              <a:latin typeface="Times New Roman" charset="0"/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7275513" y="65008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D203F684-FBB7-F44C-A50B-DC9352ECAFFE}" type="slidenum">
              <a:rPr lang="en-US" sz="1400">
                <a:latin typeface="Times New Roman" charset="0"/>
              </a:rPr>
              <a:pPr algn="r"/>
              <a:t>‹#›</a:t>
            </a:fld>
            <a:endParaRPr lang="en-US" sz="1400">
              <a:latin typeface="Times New Roman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 userDrawn="1"/>
        </p:nvSpPr>
        <p:spPr bwMode="auto">
          <a:xfrm>
            <a:off x="457200" y="6096000"/>
            <a:ext cx="8229600" cy="609600"/>
          </a:xfrm>
          <a:prstGeom prst="roundRect">
            <a:avLst>
              <a:gd name="adj" fmla="val 16667"/>
            </a:avLst>
          </a:prstGeom>
          <a:solidFill>
            <a:srgbClr val="AACCEB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 userDrawn="1"/>
        </p:nvSpPr>
        <p:spPr bwMode="auto">
          <a:xfrm>
            <a:off x="457200" y="6096000"/>
            <a:ext cx="8229600" cy="609600"/>
          </a:xfrm>
          <a:prstGeom prst="roundRect">
            <a:avLst>
              <a:gd name="adj" fmla="val 16667"/>
            </a:avLst>
          </a:prstGeom>
          <a:solidFill>
            <a:srgbClr val="AACCEB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886200"/>
            <a:ext cx="78486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512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590800"/>
            <a:ext cx="8077200" cy="1143000"/>
          </a:xfrm>
          <a:ln w="9525">
            <a:prstDash val="solid"/>
          </a:ln>
        </p:spPr>
        <p:txBody>
          <a:bodyPr/>
          <a:lstStyle>
            <a:lvl1pPr algn="ctr"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3080C72-2218-EC41-BC6F-9632F541FF5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0933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611ED-5315-B14A-9979-2B18B1B3FC3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150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2578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2578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1AE51-C603-A84C-9C39-8C437F95DBA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756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25BB3-E5BE-C44E-BF3C-E62C7E54C946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980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552D2-59A7-A04E-928A-6EA804CE929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101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EDA21-D4E0-694F-B599-360D8428D6F4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127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8115A-3498-FD40-BAA5-9F8E0EF42634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891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4153F-C704-5D48-ADDE-F57D0E3C2908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022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B071A-3869-0D4E-A3EC-990B4AD79489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3775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3DBDA-6C51-9945-AC33-954CBF3B81F9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462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0F7FB-6090-8A4D-AA2B-90AFC6A832E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015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 sz="1400">
              <a:latin typeface="Times New Roman" charset="0"/>
              <a:cs typeface="Arial" charset="0"/>
            </a:endParaRPr>
          </a:p>
        </p:txBody>
      </p:sp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2916238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>
              <a:latin typeface="Times New Roman" charset="0"/>
              <a:cs typeface="Arial" charset="0"/>
            </a:endParaRP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57150">
            <a:solidFill>
              <a:srgbClr val="DF6C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462F27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DB86A9E1-11D6-DF4B-B1E4-9BE8436A0409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1034" name="Line 15"/>
          <p:cNvSpPr>
            <a:spLocks noChangeShapeType="1"/>
          </p:cNvSpPr>
          <p:nvPr userDrawn="1"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57150">
            <a:solidFill>
              <a:srgbClr val="DF6C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62F27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62F27"/>
          </a:solidFill>
          <a:latin typeface="Times New Roman" pitchFamily="-105" charset="0"/>
          <a:ea typeface="ＭＳ Ｐゴシック" charset="0"/>
          <a:cs typeface="Arial" pitchFamily="-105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62F27"/>
          </a:solidFill>
          <a:latin typeface="Times New Roman" pitchFamily="-105" charset="0"/>
          <a:ea typeface="ＭＳ Ｐゴシック" charset="0"/>
          <a:cs typeface="Arial" pitchFamily="-105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62F27"/>
          </a:solidFill>
          <a:latin typeface="Times New Roman" pitchFamily="-105" charset="0"/>
          <a:ea typeface="ＭＳ Ｐゴシック" charset="0"/>
          <a:cs typeface="Arial" pitchFamily="-105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62F27"/>
          </a:solidFill>
          <a:latin typeface="Times New Roman" pitchFamily="-105" charset="0"/>
          <a:ea typeface="ＭＳ Ｐゴシック" charset="0"/>
          <a:cs typeface="Arial" pitchFamily="-105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62F27"/>
          </a:solidFill>
          <a:latin typeface="Times New Roman" pitchFamily="-105" charset="0"/>
          <a:ea typeface="Arial" pitchFamily="-105" charset="0"/>
          <a:cs typeface="Arial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62F27"/>
          </a:solidFill>
          <a:latin typeface="Times New Roman" pitchFamily="-105" charset="0"/>
          <a:ea typeface="Arial" pitchFamily="-105" charset="0"/>
          <a:cs typeface="Arial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62F27"/>
          </a:solidFill>
          <a:latin typeface="Times New Roman" pitchFamily="-105" charset="0"/>
          <a:ea typeface="Arial" pitchFamily="-105" charset="0"/>
          <a:cs typeface="Arial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62F27"/>
          </a:solidFill>
          <a:latin typeface="Times New Roman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462F27"/>
          </a:solidFill>
          <a:latin typeface="+mn-lt"/>
          <a:ea typeface="ＭＳ Ｐゴシック" charset="0"/>
          <a:cs typeface="+mn-cs"/>
        </a:defRPr>
      </a:lvl1pPr>
      <a:lvl2pPr marL="742950" indent="-285750" algn="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dialoguepartners.ca" TargetMode="External"/><Relationship Id="rId3" Type="http://schemas.openxmlformats.org/officeDocument/2006/relationships/hyperlink" Target="mailto:stephani@dialoguepartners.c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031"/>
          <p:cNvSpPr txBox="1">
            <a:spLocks noChangeArrowheads="1"/>
          </p:cNvSpPr>
          <p:nvPr/>
        </p:nvSpPr>
        <p:spPr bwMode="auto">
          <a:xfrm>
            <a:off x="4643438" y="6096000"/>
            <a:ext cx="4894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CA" sz="3200" b="1" dirty="0" smtClean="0">
                <a:solidFill>
                  <a:srgbClr val="462F27"/>
                </a:solidFill>
                <a:latin typeface="Corbel"/>
                <a:cs typeface="Corbel"/>
              </a:rPr>
              <a:t>September 22, 2015</a:t>
            </a:r>
            <a:endParaRPr lang="en-CA" sz="3200" b="1" dirty="0">
              <a:solidFill>
                <a:srgbClr val="462F27"/>
              </a:solidFill>
              <a:latin typeface="Corbel"/>
              <a:cs typeface="Corbel"/>
            </a:endParaRPr>
          </a:p>
        </p:txBody>
      </p:sp>
      <p:sp>
        <p:nvSpPr>
          <p:cNvPr id="15362" name="Text Box 1032"/>
          <p:cNvSpPr txBox="1">
            <a:spLocks noChangeArrowheads="1"/>
          </p:cNvSpPr>
          <p:nvPr/>
        </p:nvSpPr>
        <p:spPr bwMode="auto">
          <a:xfrm>
            <a:off x="683568" y="2780928"/>
            <a:ext cx="7848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4000" b="1" dirty="0" smtClean="0">
                <a:solidFill>
                  <a:srgbClr val="462F27"/>
                </a:solidFill>
                <a:latin typeface="Corbel"/>
                <a:cs typeface="Corbel"/>
              </a:rPr>
              <a:t>EDAC Annual Conference</a:t>
            </a:r>
          </a:p>
          <a:p>
            <a:pPr eaLnBrk="1" hangingPunct="1"/>
            <a:r>
              <a:rPr lang="en-CA" sz="4000" b="1" dirty="0" smtClean="0">
                <a:solidFill>
                  <a:srgbClr val="462F27"/>
                </a:solidFill>
                <a:latin typeface="Corbel"/>
                <a:cs typeface="Corbel"/>
              </a:rPr>
              <a:t>Growing WITH your community: Managing Diverse views through public engagement</a:t>
            </a:r>
          </a:p>
        </p:txBody>
      </p:sp>
      <p:pic>
        <p:nvPicPr>
          <p:cNvPr id="15363" name="Picture 1035" descr="logoFinal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750"/>
            <a:ext cx="29718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isten to the peo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2" b="1084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782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577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8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 smtClean="0">
                <a:latin typeface="Corbel"/>
                <a:cs typeface="Corbel"/>
              </a:rPr>
              <a:t>Values based Engagement</a:t>
            </a:r>
            <a:endParaRPr lang="en-US" sz="4000" b="0" dirty="0">
              <a:latin typeface="Corbel"/>
              <a:cs typeface="Corbel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252412" y="1803400"/>
            <a:ext cx="4826509" cy="4577928"/>
            <a:chOff x="3960" y="3060"/>
            <a:chExt cx="5280" cy="2880"/>
          </a:xfrm>
        </p:grpSpPr>
        <p:sp>
          <p:nvSpPr>
            <p:cNvPr id="6" name="AutoShape 2"/>
            <p:cNvSpPr>
              <a:spLocks noChangeArrowheads="1"/>
            </p:cNvSpPr>
            <p:nvPr/>
          </p:nvSpPr>
          <p:spPr bwMode="auto">
            <a:xfrm>
              <a:off x="3960" y="3060"/>
              <a:ext cx="5280" cy="288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904" y="5351"/>
              <a:ext cx="2966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BE4522"/>
                  </a:solidFill>
                  <a:effectLst/>
                  <a:latin typeface="Calibri" charset="0"/>
                  <a:ea typeface="ÇlÇr ñæí©" charset="0"/>
                </a:rPr>
                <a:t>Common 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BE4522"/>
                  </a:solidFill>
                  <a:effectLst/>
                  <a:latin typeface="Calibri" charset="0"/>
                  <a:ea typeface="ÇlÇr ñæí©" charset="0"/>
                </a:rPr>
                <a:t>Ground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BE4522"/>
                </a:solidFill>
                <a:effectLst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4901" y="4639"/>
              <a:ext cx="3126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BE4522"/>
                  </a:solidFill>
                  <a:effectLst/>
                  <a:latin typeface="Calibri" charset="0"/>
                  <a:ea typeface="ÇlÇr ñæí©" charset="0"/>
                </a:rPr>
                <a:t>Values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BE4522"/>
                </a:solidFill>
                <a:effectLst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613" y="4037"/>
              <a:ext cx="1852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BE4522"/>
                  </a:solidFill>
                  <a:effectLst/>
                  <a:latin typeface="Calibri" charset="0"/>
                  <a:ea typeface="ÇlÇr ñæí©" charset="0"/>
                </a:rPr>
                <a:t> Interests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BE4522"/>
                </a:solidFill>
                <a:effectLst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5534" y="3448"/>
              <a:ext cx="1969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Calibri" charset="0"/>
                  <a:ea typeface="ÇlÇr ñæí©" charset="0"/>
                </a:rPr>
                <a:t>  Positions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5280" y="4524"/>
              <a:ext cx="26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760" y="3960"/>
              <a:ext cx="16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4620" y="5244"/>
              <a:ext cx="39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841602" y="1714500"/>
            <a:ext cx="5044824" cy="4666827"/>
            <a:chOff x="4705" y="3032"/>
            <a:chExt cx="5280" cy="2880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4705" y="3032"/>
              <a:ext cx="5280" cy="288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5856" y="5384"/>
              <a:ext cx="2966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BE4522"/>
                  </a:solidFill>
                  <a:effectLst/>
                  <a:latin typeface="Calibri" charset="0"/>
                  <a:ea typeface="ÇlÇr ñæí©" charset="0"/>
                </a:rPr>
                <a:t>Common 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BE4522"/>
                  </a:solidFill>
                  <a:effectLst/>
                  <a:latin typeface="Calibri" charset="0"/>
                  <a:ea typeface="ÇlÇr ñæí©" charset="0"/>
                </a:rPr>
                <a:t>Ground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BE4522"/>
                </a:solidFill>
                <a:effectLst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5770" y="4631"/>
              <a:ext cx="3126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BE4522"/>
                  </a:solidFill>
                  <a:effectLst/>
                  <a:latin typeface="Calibri" charset="0"/>
                  <a:ea typeface="ÇlÇr ñæí©" charset="0"/>
                </a:rPr>
                <a:t>Values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BE4522"/>
                </a:solidFill>
                <a:effectLst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6525" y="4056"/>
              <a:ext cx="1808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ÇlÇr ñæí©" charset="0"/>
                </a:rPr>
                <a:t> 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BE4522"/>
                  </a:solidFill>
                  <a:effectLst/>
                  <a:latin typeface="Calibri" charset="0"/>
                  <a:ea typeface="ÇlÇr ñæí©" charset="0"/>
                </a:rPr>
                <a:t>Interests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BE4522"/>
                </a:solidFill>
                <a:effectLst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6751" y="3512"/>
              <a:ext cx="1625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ÇlÇr ñæí©" charset="0"/>
                </a:rPr>
                <a:t>  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BE4522"/>
                  </a:solidFill>
                  <a:effectLst/>
                  <a:latin typeface="Calibri" charset="0"/>
                  <a:ea typeface="ÇlÇr ñæí©" charset="0"/>
                </a:rPr>
                <a:t>Positions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BE4522"/>
                </a:solidFill>
                <a:effectLst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6000" y="4556"/>
              <a:ext cx="26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6546" y="3939"/>
              <a:ext cx="16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5369" y="5279"/>
              <a:ext cx="39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96FBB8-AFDA-4930-A777-820E2217B7E7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734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ke-control-pic_cropp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8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cs typeface="Arial" charset="0"/>
            </a:endParaRPr>
          </a:p>
        </p:txBody>
      </p:sp>
      <p:pic>
        <p:nvPicPr>
          <p:cNvPr id="21506" name="Content Placeholder 4" descr="no signs in crow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93" b="-23593"/>
          <a:stretch>
            <a:fillRect/>
          </a:stretch>
        </p:blipFill>
        <p:spPr>
          <a:xfrm>
            <a:off x="-381000" y="-1981200"/>
            <a:ext cx="9906000" cy="10972800"/>
          </a:xfrm>
        </p:spPr>
      </p:pic>
      <p:sp>
        <p:nvSpPr>
          <p:cNvPr id="6" name="TextBox 5"/>
          <p:cNvSpPr txBox="1"/>
          <p:nvPr/>
        </p:nvSpPr>
        <p:spPr>
          <a:xfrm>
            <a:off x="228600" y="5410200"/>
            <a:ext cx="3352800" cy="9540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Calibri"/>
                <a:cs typeface="Calibri"/>
              </a:rPr>
              <a:t>Inclusion AND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27154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red roc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dirty="0" smtClean="0">
                <a:latin typeface="Corbel"/>
                <a:cs typeface="Corbel"/>
              </a:rPr>
              <a:t>Reciprocal Responsibility: Ask MORE of people</a:t>
            </a:r>
            <a:endParaRPr lang="en-US" sz="36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9672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3505200" y="624840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>
                <a:solidFill>
                  <a:srgbClr val="462F27"/>
                </a:solidFill>
                <a:latin typeface="Times New Roman" charset="0"/>
              </a:rPr>
              <a:t>STANDING IN THE FIRE</a:t>
            </a:r>
          </a:p>
        </p:txBody>
      </p:sp>
      <p:pic>
        <p:nvPicPr>
          <p:cNvPr id="378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endulum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4" b="781"/>
          <a:stretch/>
        </p:blipFill>
        <p:spPr>
          <a:xfrm>
            <a:off x="-612576" y="-184720"/>
            <a:ext cx="10153128" cy="7042720"/>
          </a:xfrm>
        </p:spPr>
      </p:pic>
      <p:sp>
        <p:nvSpPr>
          <p:cNvPr id="7" name="TextBox 6"/>
          <p:cNvSpPr txBox="1"/>
          <p:nvPr/>
        </p:nvSpPr>
        <p:spPr>
          <a:xfrm>
            <a:off x="-127000" y="0"/>
            <a:ext cx="2843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The role of FACTS and INFORMATION in the conversation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6184" y="0"/>
            <a:ext cx="2843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The role of EMOTIONS in the conversation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3383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n Bain  Client of The Mustard Se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32656"/>
            <a:ext cx="9144000" cy="49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9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ep-Calm-DP-blue-orange-word-731x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06668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5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3657600" cy="2362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800" dirty="0">
              <a:ea typeface="+mj-ea"/>
            </a:endParaRPr>
          </a:p>
        </p:txBody>
      </p:sp>
      <p:pic>
        <p:nvPicPr>
          <p:cNvPr id="17410" name="Content Placeholder 10" descr="epsb protes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1" r="-14221"/>
          <a:stretch>
            <a:fillRect/>
          </a:stretch>
        </p:blipFill>
        <p:spPr>
          <a:xfrm>
            <a:off x="-685800" y="0"/>
            <a:ext cx="6096000" cy="3352800"/>
          </a:xfrm>
        </p:spPr>
      </p:pic>
      <p:pic>
        <p:nvPicPr>
          <p:cNvPr id="17411" name="Picture 17" descr="gwhiz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38800"/>
            <a:ext cx="1371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food &gt; fue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not my airpor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44196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tar sand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590800" y="2514600"/>
            <a:ext cx="3581400" cy="2438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Experience &amp; Lessons Learned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What to do &amp; what not to do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733740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010400" cy="914400"/>
          </a:xfrm>
        </p:spPr>
        <p:txBody>
          <a:bodyPr/>
          <a:lstStyle/>
          <a:p>
            <a:pPr eaLnBrk="1" hangingPunct="1"/>
            <a:endParaRPr lang="en-US">
              <a:solidFill>
                <a:srgbClr val="FFC000"/>
              </a:solidFill>
              <a:latin typeface="Arial Black" charset="0"/>
              <a:cs typeface="ＭＳ Ｐゴシック" charset="0"/>
            </a:endParaRPr>
          </a:p>
        </p:txBody>
      </p:sp>
      <p:pic>
        <p:nvPicPr>
          <p:cNvPr id="45058" name="Content Placeholder 5" descr="sandboarding hil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" r="-694"/>
          <a:stretch>
            <a:fillRect/>
          </a:stretch>
        </p:blipFill>
        <p:spPr>
          <a:xfrm>
            <a:off x="-396875" y="-822325"/>
            <a:ext cx="10333038" cy="7685088"/>
          </a:xfrm>
        </p:spPr>
      </p:pic>
      <p:sp>
        <p:nvSpPr>
          <p:cNvPr id="45059" name="TextBox 6"/>
          <p:cNvSpPr txBox="1">
            <a:spLocks noChangeArrowheads="1"/>
          </p:cNvSpPr>
          <p:nvPr/>
        </p:nvSpPr>
        <p:spPr bwMode="auto">
          <a:xfrm>
            <a:off x="395288" y="3284538"/>
            <a:ext cx="8382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00"/>
                </a:solidFill>
                <a:latin typeface="Calibri" charset="0"/>
              </a:rPr>
              <a:t>If we are to work together more intelligently, we will need to choose processes that evoke our curiosity, humility, generosity and wisdom. </a:t>
            </a:r>
          </a:p>
          <a:p>
            <a:pPr eaLnBrk="1" hangingPunct="1"/>
            <a:endParaRPr lang="en-US" sz="2800" b="1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r>
              <a:rPr lang="en-US" sz="2800" b="1">
                <a:solidFill>
                  <a:srgbClr val="000000"/>
                </a:solidFill>
                <a:latin typeface="Calibri" charset="0"/>
              </a:rPr>
              <a:t>The ultimate benefit is that we learn that it is good, once again, to work together.</a:t>
            </a:r>
          </a:p>
          <a:p>
            <a:pPr algn="r" eaLnBrk="1" hangingPunct="1"/>
            <a:r>
              <a:rPr lang="en-US" sz="2800">
                <a:solidFill>
                  <a:srgbClr val="000000"/>
                </a:solidFill>
                <a:latin typeface="Calibri" charset="0"/>
              </a:rPr>
              <a:t>Margaret Wheatley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1"/>
          <p:cNvSpPr txBox="1">
            <a:spLocks noChangeArrowheads="1"/>
          </p:cNvSpPr>
          <p:nvPr/>
        </p:nvSpPr>
        <p:spPr bwMode="auto">
          <a:xfrm>
            <a:off x="1619250" y="2708275"/>
            <a:ext cx="47529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Calibri" charset="0"/>
                <a:cs typeface="Calibri" charset="0"/>
              </a:rPr>
              <a:t>For more information: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Stephani Roy McCallum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Managing Director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Dialogue Partners Inc.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  <a:hlinkClick r:id="rId2"/>
              </a:rPr>
              <a:t>www.dialoguepartners.ca</a:t>
            </a:r>
            <a:endParaRPr lang="en-US" sz="28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800">
                <a:latin typeface="Calibri" charset="0"/>
                <a:cs typeface="Calibri" charset="0"/>
                <a:hlinkClick r:id="rId3"/>
              </a:rPr>
              <a:t>stephani@dialoguepartners.ca</a:t>
            </a:r>
            <a:endParaRPr lang="en-US" sz="28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613-724-2450 ext 103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5"/>
          <p:cNvSpPr txBox="1">
            <a:spLocks noChangeArrowheads="1"/>
          </p:cNvSpPr>
          <p:nvPr/>
        </p:nvSpPr>
        <p:spPr bwMode="auto">
          <a:xfrm>
            <a:off x="838200" y="990600"/>
            <a:ext cx="632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chemeClr val="bg1"/>
                </a:solidFill>
                <a:latin typeface="Calibri" charset="0"/>
              </a:rPr>
              <a:t>Question your Assumptions</a:t>
            </a:r>
          </a:p>
        </p:txBody>
      </p:sp>
      <p:pic>
        <p:nvPicPr>
          <p:cNvPr id="39938" name="Picture 1" descr="shutterstock_roller_coa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3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1219200"/>
          </a:xfrm>
        </p:spPr>
        <p:txBody>
          <a:bodyPr/>
          <a:lstStyle/>
          <a:p>
            <a:pPr eaLnBrk="1" hangingPunct="1"/>
            <a:endParaRPr lang="en-US">
              <a:solidFill>
                <a:srgbClr val="FF9900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7162800" cy="9144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 Black" pitchFamily="34" charset="0"/>
                <a:ea typeface="+mn-ea"/>
              </a:rPr>
              <a:t>  </a:t>
            </a:r>
            <a:endParaRPr lang="en-US" sz="4000" dirty="0" smtClean="0">
              <a:solidFill>
                <a:schemeClr val="tx1"/>
              </a:solidFill>
              <a:latin typeface="Arial Black" pitchFamily="34" charset="0"/>
              <a:ea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 Black" pitchFamily="34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934200" y="6324600"/>
            <a:ext cx="19812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US" sz="1200" b="1" dirty="0">
                <a:solidFill>
                  <a:srgbClr val="462F27"/>
                </a:solidFill>
                <a:latin typeface="+mj-lt"/>
                <a:cs typeface="Arial" charset="0"/>
              </a:rPr>
              <a:t>STANDING IN THE FIRE</a:t>
            </a:r>
          </a:p>
        </p:txBody>
      </p:sp>
      <p:pic>
        <p:nvPicPr>
          <p:cNvPr id="28676" name="Picture 6" descr="changed priorit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3" name="Picture 2" descr="IMG_02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2856"/>
            <a:ext cx="91440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alibri"/>
                <a:cs typeface="Calibri"/>
              </a:rPr>
              <a:t>Think of a complex and controversial issue in YOUR community that you care about and is important to YOU…but that did NOT get involved in</a:t>
            </a:r>
            <a:r>
              <a:rPr lang="en-US" sz="4400" dirty="0">
                <a:latin typeface="Calibri"/>
                <a:cs typeface="Calibri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E4522"/>
                </a:solidFill>
                <a:latin typeface="Corbel"/>
                <a:cs typeface="Corbel"/>
              </a:rPr>
              <a:t>What motivates participation (or non participation)?</a:t>
            </a:r>
            <a:endParaRPr lang="en-US" sz="3600" dirty="0">
              <a:solidFill>
                <a:srgbClr val="BE4522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9474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68544" cy="114300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DF6C4B"/>
                </a:solidFill>
                <a:latin typeface="Calibri"/>
                <a:cs typeface="Calibri"/>
              </a:rPr>
              <a:t>How would you define meaningful public engagement?</a:t>
            </a:r>
            <a:endParaRPr lang="en-US" sz="3200" b="0" dirty="0">
              <a:solidFill>
                <a:srgbClr val="DF6C4B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8" y="908720"/>
            <a:ext cx="9144000" cy="3730352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Multi-way process focused on an outcome or decision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Open, Transparent and Accountable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Clear purpose and focus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Focused on what people (including you) want to talk about and that matters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Is inclusive and includes all who are interested / affected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Builds understanding / informed participation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Is a journey versus an event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Is open to change, possibility and influence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Embraces emotion &amp; supports constructive participation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Builds community, connection &amp; capacity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54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52" y="0"/>
            <a:ext cx="8229600" cy="1143000"/>
          </a:xfrm>
        </p:spPr>
        <p:txBody>
          <a:bodyPr/>
          <a:lstStyle/>
          <a:p>
            <a:r>
              <a:rPr lang="en-US" sz="2800" b="0" dirty="0" smtClean="0">
                <a:latin typeface="Corbel"/>
                <a:cs typeface="Corbel"/>
              </a:rPr>
              <a:t>IAP2 Core Values / </a:t>
            </a:r>
            <a:br>
              <a:rPr lang="en-US" sz="2800" b="0" dirty="0" smtClean="0">
                <a:latin typeface="Corbel"/>
                <a:cs typeface="Corbel"/>
              </a:rPr>
            </a:br>
            <a:r>
              <a:rPr lang="en-US" sz="2800" b="0" dirty="0" smtClean="0">
                <a:latin typeface="Corbel"/>
                <a:cs typeface="Corbel"/>
              </a:rPr>
              <a:t>Guiding Principles for Public Engagement</a:t>
            </a:r>
            <a:endParaRPr lang="en-US" sz="2800" b="0" dirty="0">
              <a:latin typeface="Corbel"/>
              <a:cs typeface="Corbel"/>
            </a:endParaRPr>
          </a:p>
        </p:txBody>
      </p:sp>
      <p:pic>
        <p:nvPicPr>
          <p:cNvPr id="4" name="Picture 1" descr="NEW log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0426" b="30426"/>
          <a:stretch>
            <a:fillRect/>
          </a:stretch>
        </p:blipFill>
        <p:spPr bwMode="auto">
          <a:xfrm>
            <a:off x="6228184" y="-171400"/>
            <a:ext cx="3168352" cy="15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ep-Cover-Imag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56680"/>
            <a:ext cx="3779912" cy="5601320"/>
          </a:xfrm>
          <a:prstGeom prst="rect">
            <a:avLst/>
          </a:prstGeom>
        </p:spPr>
      </p:pic>
      <p:pic>
        <p:nvPicPr>
          <p:cNvPr id="6" name="Picture 5" descr="assets-templates-ope-feature-quo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124744"/>
            <a:ext cx="5904656" cy="56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endulum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4" b="781"/>
          <a:stretch/>
        </p:blipFill>
        <p:spPr>
          <a:xfrm>
            <a:off x="-612576" y="-184720"/>
            <a:ext cx="10153128" cy="7042720"/>
          </a:xfrm>
        </p:spPr>
      </p:pic>
      <p:sp>
        <p:nvSpPr>
          <p:cNvPr id="7" name="TextBox 6"/>
          <p:cNvSpPr txBox="1"/>
          <p:nvPr/>
        </p:nvSpPr>
        <p:spPr>
          <a:xfrm>
            <a:off x="-127000" y="0"/>
            <a:ext cx="2843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Persuade or Convince participants of the benefits or value of a given course of action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6184" y="0"/>
            <a:ext cx="2843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Make a decision on an issue and then “consult” with the public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2603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P1">
  <a:themeElements>
    <a:clrScheme name="">
      <a:dk1>
        <a:srgbClr val="462F27"/>
      </a:dk1>
      <a:lt1>
        <a:srgbClr val="FFFFFF"/>
      </a:lt1>
      <a:dk2>
        <a:srgbClr val="462F27"/>
      </a:dk2>
      <a:lt2>
        <a:srgbClr val="777777"/>
      </a:lt2>
      <a:accent1>
        <a:srgbClr val="DF6C4B"/>
      </a:accent1>
      <a:accent2>
        <a:srgbClr val="AACCEB"/>
      </a:accent2>
      <a:accent3>
        <a:srgbClr val="FFFFFF"/>
      </a:accent3>
      <a:accent4>
        <a:srgbClr val="3A2720"/>
      </a:accent4>
      <a:accent5>
        <a:srgbClr val="ECBAB1"/>
      </a:accent5>
      <a:accent6>
        <a:srgbClr val="9AB9D5"/>
      </a:accent6>
      <a:hlink>
        <a:srgbClr val="FFCC66"/>
      </a:hlink>
      <a:folHlink>
        <a:srgbClr val="E9DCB9"/>
      </a:folHlink>
    </a:clrScheme>
    <a:fontScheme name="PP1">
      <a:majorFont>
        <a:latin typeface="Times New Roman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Arial" pitchFamily="-105" charset="0"/>
            <a:cs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Arial" pitchFamily="-105" charset="0"/>
            <a:cs typeface="Arial" pitchFamily="-105" charset="0"/>
          </a:defRPr>
        </a:defPPr>
      </a:lstStyle>
    </a:lnDef>
  </a:objectDefaults>
  <a:extraClrSchemeLst>
    <a:extraClrScheme>
      <a:clrScheme name="PP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Settings\Amanda2\Application Data\Microsoft\Templates\PP1.pot</Template>
  <TotalTime>35176</TotalTime>
  <Words>331</Words>
  <Application>Microsoft Macintosh PowerPoint</Application>
  <PresentationFormat>On-screen Show (4:3)</PresentationFormat>
  <Paragraphs>71</Paragraphs>
  <Slides>21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PP1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would you define meaningful public engagement?</vt:lpstr>
      <vt:lpstr>IAP2 Core Values /  Guiding Principles for Public Engagement</vt:lpstr>
      <vt:lpstr>PowerPoint Presentation</vt:lpstr>
      <vt:lpstr>PowerPoint Presentation</vt:lpstr>
      <vt:lpstr>PowerPoint Presentation</vt:lpstr>
      <vt:lpstr>Values based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</dc:creator>
  <cp:lastModifiedBy>Stephani McCallum</cp:lastModifiedBy>
  <cp:revision>394</cp:revision>
  <cp:lastPrinted>2011-09-02T17:40:42Z</cp:lastPrinted>
  <dcterms:created xsi:type="dcterms:W3CDTF">2011-02-15T02:01:54Z</dcterms:created>
  <dcterms:modified xsi:type="dcterms:W3CDTF">2015-09-22T13:42:00Z</dcterms:modified>
</cp:coreProperties>
</file>